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Lora"/>
      <p:regular r:id="rId15"/>
    </p:embeddedFont>
    <p:embeddedFont>
      <p:font typeface="Lora"/>
      <p:regular r:id="rId16"/>
    </p:embeddedFont>
    <p:embeddedFont>
      <p:font typeface="Lora"/>
      <p:regular r:id="rId17"/>
    </p:embeddedFont>
    <p:embeddedFont>
      <p:font typeface="Lora"/>
      <p:regular r:id="rId18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E4C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EF5E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slideLayout" Target="../slideLayouts/slideLayout6.xml"/><Relationship Id="rId7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3391733"/>
            <a:ext cx="7306032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AI-Based VIN Check System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4454723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Marlen Zhaksylyk </a:t>
            </a:r>
            <a:endParaRPr lang="en-US" sz="18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562933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Risks When Buying Used Cars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324124" y="3329940"/>
            <a:ext cx="3614618" cy="1740218"/>
          </a:xfrm>
          <a:prstGeom prst="roundRect">
            <a:avLst>
              <a:gd name="adj" fmla="val 2063"/>
            </a:avLst>
          </a:prstGeom>
          <a:solidFill>
            <a:srgbClr val="F3E7D4"/>
          </a:solidFill>
          <a:ln/>
        </p:spPr>
      </p:sp>
      <p:sp>
        <p:nvSpPr>
          <p:cNvPr id="5" name="Text 2"/>
          <p:cNvSpPr/>
          <p:nvPr/>
        </p:nvSpPr>
        <p:spPr>
          <a:xfrm>
            <a:off x="6563439" y="356925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Hidden Accidents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63439" y="4064794"/>
            <a:ext cx="313598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Undisclosed damage history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10178058" y="3329940"/>
            <a:ext cx="3614618" cy="1740218"/>
          </a:xfrm>
          <a:prstGeom prst="roundRect">
            <a:avLst>
              <a:gd name="adj" fmla="val 2063"/>
            </a:avLst>
          </a:prstGeom>
          <a:solidFill>
            <a:srgbClr val="F3E7D4"/>
          </a:solidFill>
          <a:ln/>
        </p:spPr>
      </p:sp>
      <p:sp>
        <p:nvSpPr>
          <p:cNvPr id="8" name="Text 5"/>
          <p:cNvSpPr/>
          <p:nvPr/>
        </p:nvSpPr>
        <p:spPr>
          <a:xfrm>
            <a:off x="10417373" y="356925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Mileage Fraud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417373" y="4064794"/>
            <a:ext cx="313598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Manipulated odometer readings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6324124" y="5309473"/>
            <a:ext cx="7468553" cy="1357193"/>
          </a:xfrm>
          <a:prstGeom prst="roundRect">
            <a:avLst>
              <a:gd name="adj" fmla="val 2646"/>
            </a:avLst>
          </a:prstGeom>
          <a:solidFill>
            <a:srgbClr val="F3E7D4"/>
          </a:solidFill>
          <a:ln/>
        </p:spPr>
      </p:sp>
      <p:sp>
        <p:nvSpPr>
          <p:cNvPr id="11" name="Text 8"/>
          <p:cNvSpPr/>
          <p:nvPr/>
        </p:nvSpPr>
        <p:spPr>
          <a:xfrm>
            <a:off x="6563439" y="5548789"/>
            <a:ext cx="2901672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Untrustworthy Sellers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63439" y="6044327"/>
            <a:ext cx="698992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Lack of transparency</a:t>
            </a: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2329577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AI-Powered VIN Validation Web App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4096583"/>
            <a:ext cx="538520" cy="538520"/>
          </a:xfrm>
          <a:prstGeom prst="roundRect">
            <a:avLst>
              <a:gd name="adj" fmla="val 6668"/>
            </a:avLst>
          </a:prstGeom>
          <a:solidFill>
            <a:srgbClr val="F3E7D4"/>
          </a:solidFill>
          <a:ln/>
        </p:spPr>
      </p:sp>
      <p:sp>
        <p:nvSpPr>
          <p:cNvPr id="5" name="Text 2"/>
          <p:cNvSpPr/>
          <p:nvPr/>
        </p:nvSpPr>
        <p:spPr>
          <a:xfrm>
            <a:off x="1615559" y="4178856"/>
            <a:ext cx="2806898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Built with Python &amp; Flask</a:t>
            </a:r>
            <a:endParaRPr lang="en-US" sz="2200" dirty="0"/>
          </a:p>
        </p:txBody>
      </p:sp>
      <p:sp>
        <p:nvSpPr>
          <p:cNvPr id="6" name="Shape 3"/>
          <p:cNvSpPr/>
          <p:nvPr/>
        </p:nvSpPr>
        <p:spPr>
          <a:xfrm>
            <a:off x="4721662" y="4096583"/>
            <a:ext cx="538520" cy="538520"/>
          </a:xfrm>
          <a:prstGeom prst="roundRect">
            <a:avLst>
              <a:gd name="adj" fmla="val 6668"/>
            </a:avLst>
          </a:prstGeom>
          <a:solidFill>
            <a:srgbClr val="F3E7D4"/>
          </a:solidFill>
          <a:ln/>
        </p:spPr>
      </p:sp>
      <p:sp>
        <p:nvSpPr>
          <p:cNvPr id="7" name="Text 4"/>
          <p:cNvSpPr/>
          <p:nvPr/>
        </p:nvSpPr>
        <p:spPr>
          <a:xfrm>
            <a:off x="5499497" y="4178856"/>
            <a:ext cx="2806898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AI rule-based validation</a:t>
            </a:r>
            <a:endParaRPr lang="en-US" sz="2200" dirty="0"/>
          </a:p>
        </p:txBody>
      </p:sp>
      <p:sp>
        <p:nvSpPr>
          <p:cNvPr id="8" name="Shape 5"/>
          <p:cNvSpPr/>
          <p:nvPr/>
        </p:nvSpPr>
        <p:spPr>
          <a:xfrm>
            <a:off x="837724" y="5361503"/>
            <a:ext cx="538520" cy="538520"/>
          </a:xfrm>
          <a:prstGeom prst="roundRect">
            <a:avLst>
              <a:gd name="adj" fmla="val 6668"/>
            </a:avLst>
          </a:prstGeom>
          <a:solidFill>
            <a:srgbClr val="F3E7D4"/>
          </a:solidFill>
          <a:ln/>
        </p:spPr>
      </p:sp>
      <p:sp>
        <p:nvSpPr>
          <p:cNvPr id="9" name="Text 6"/>
          <p:cNvSpPr/>
          <p:nvPr/>
        </p:nvSpPr>
        <p:spPr>
          <a:xfrm>
            <a:off x="1615559" y="5443776"/>
            <a:ext cx="3414236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Follows ISO 3779 standard</a:t>
            </a:r>
            <a:endParaRPr lang="en-US" sz="22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3074670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VIN Validation Rules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4221361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Exactly 17 characters</a:t>
            </a:r>
            <a:endParaRPr lang="en-US" sz="1850" dirty="0"/>
          </a:p>
        </p:txBody>
      </p:sp>
      <p:sp>
        <p:nvSpPr>
          <p:cNvPr id="4" name="Text 2"/>
          <p:cNvSpPr/>
          <p:nvPr/>
        </p:nvSpPr>
        <p:spPr>
          <a:xfrm>
            <a:off x="837724" y="4688086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Allowed letters &amp; digits only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7614761" y="4221361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Exclude I, O, Q to prevent confusion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7614761" y="4688086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Based on ISO 3779 international standard</a:t>
            </a:r>
            <a:endParaRPr lang="en-US" sz="18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21551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0316" y="2702838"/>
            <a:ext cx="4862632" cy="5212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100"/>
              </a:lnSpc>
              <a:buNone/>
            </a:pPr>
            <a:r>
              <a:rPr lang="en-US" sz="325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User Workflow Overview</a:t>
            </a:r>
            <a:endParaRPr lang="en-US" sz="32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316" y="3489960"/>
            <a:ext cx="886182" cy="106346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772364" y="3667125"/>
            <a:ext cx="2085142" cy="260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User enters VIN</a:t>
            </a:r>
            <a:endParaRPr lang="en-US" sz="1600" dirty="0"/>
          </a:p>
        </p:txBody>
      </p:sp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316" y="4553426"/>
            <a:ext cx="886182" cy="1063466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1772364" y="4730591"/>
            <a:ext cx="2544366" cy="260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System analyzes structure</a:t>
            </a:r>
            <a:endParaRPr lang="en-US" sz="1600" dirty="0"/>
          </a:p>
        </p:txBody>
      </p:sp>
      <p:pic>
        <p:nvPicPr>
          <p:cNvPr id="8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316" y="5616892"/>
            <a:ext cx="886182" cy="1063466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1772364" y="5794058"/>
            <a:ext cx="2506147" cy="260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AI outputs Valid or Invalid</a:t>
            </a:r>
            <a:endParaRPr lang="en-US" sz="1600" dirty="0"/>
          </a:p>
        </p:txBody>
      </p:sp>
      <p:pic>
        <p:nvPicPr>
          <p:cNvPr id="10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316" y="6680359"/>
            <a:ext cx="886182" cy="1063466"/>
          </a:xfrm>
          <a:prstGeom prst="rect">
            <a:avLst/>
          </a:prstGeom>
        </p:spPr>
      </p:pic>
      <p:sp>
        <p:nvSpPr>
          <p:cNvPr id="11" name="Text 4"/>
          <p:cNvSpPr/>
          <p:nvPr/>
        </p:nvSpPr>
        <p:spPr>
          <a:xfrm>
            <a:off x="1772364" y="6857524"/>
            <a:ext cx="2923937" cy="260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Instant result displayed online</a:t>
            </a:r>
            <a:endParaRPr lang="en-US" sz="16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2329577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System Testing and Interface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4096583"/>
            <a:ext cx="538520" cy="538520"/>
          </a:xfrm>
          <a:prstGeom prst="roundRect">
            <a:avLst>
              <a:gd name="adj" fmla="val 6668"/>
            </a:avLst>
          </a:prstGeom>
          <a:solidFill>
            <a:srgbClr val="F3E7D4"/>
          </a:solidFill>
          <a:ln/>
        </p:spPr>
      </p:sp>
      <p:sp>
        <p:nvSpPr>
          <p:cNvPr id="5" name="Text 2"/>
          <p:cNvSpPr/>
          <p:nvPr/>
        </p:nvSpPr>
        <p:spPr>
          <a:xfrm>
            <a:off x="1615559" y="4178856"/>
            <a:ext cx="2806898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Real VIN testing</a:t>
            </a:r>
            <a:endParaRPr lang="en-US" sz="2200" dirty="0"/>
          </a:p>
        </p:txBody>
      </p:sp>
      <p:sp>
        <p:nvSpPr>
          <p:cNvPr id="6" name="Shape 3"/>
          <p:cNvSpPr/>
          <p:nvPr/>
        </p:nvSpPr>
        <p:spPr>
          <a:xfrm>
            <a:off x="4721662" y="4096583"/>
            <a:ext cx="538520" cy="538520"/>
          </a:xfrm>
          <a:prstGeom prst="roundRect">
            <a:avLst>
              <a:gd name="adj" fmla="val 6668"/>
            </a:avLst>
          </a:prstGeom>
          <a:solidFill>
            <a:srgbClr val="F3E7D4"/>
          </a:solidFill>
          <a:ln/>
        </p:spPr>
      </p:sp>
      <p:sp>
        <p:nvSpPr>
          <p:cNvPr id="7" name="Text 4"/>
          <p:cNvSpPr/>
          <p:nvPr/>
        </p:nvSpPr>
        <p:spPr>
          <a:xfrm>
            <a:off x="5499497" y="4178856"/>
            <a:ext cx="2806898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Accurate format detection</a:t>
            </a:r>
            <a:endParaRPr lang="en-US" sz="2200" dirty="0"/>
          </a:p>
        </p:txBody>
      </p:sp>
      <p:sp>
        <p:nvSpPr>
          <p:cNvPr id="8" name="Shape 5"/>
          <p:cNvSpPr/>
          <p:nvPr/>
        </p:nvSpPr>
        <p:spPr>
          <a:xfrm>
            <a:off x="837724" y="5361503"/>
            <a:ext cx="538520" cy="538520"/>
          </a:xfrm>
          <a:prstGeom prst="roundRect">
            <a:avLst>
              <a:gd name="adj" fmla="val 6668"/>
            </a:avLst>
          </a:prstGeom>
          <a:solidFill>
            <a:srgbClr val="F3E7D4"/>
          </a:solidFill>
          <a:ln/>
        </p:spPr>
      </p:sp>
      <p:sp>
        <p:nvSpPr>
          <p:cNvPr id="9" name="Text 6"/>
          <p:cNvSpPr/>
          <p:nvPr/>
        </p:nvSpPr>
        <p:spPr>
          <a:xfrm>
            <a:off x="1615559" y="544377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User-friendly design</a:t>
            </a:r>
            <a:endParaRPr lang="en-US" sz="22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841308"/>
            <a:ext cx="6901101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Privacy and Data Handling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987998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No data stored</a:t>
            </a:r>
            <a:endParaRPr lang="en-US" sz="1850" dirty="0"/>
          </a:p>
        </p:txBody>
      </p:sp>
      <p:sp>
        <p:nvSpPr>
          <p:cNvPr id="4" name="Text 2"/>
          <p:cNvSpPr/>
          <p:nvPr/>
        </p:nvSpPr>
        <p:spPr>
          <a:xfrm>
            <a:off x="837724" y="4454723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Local processing only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7614761" y="3987998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Privacy ensured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7614761" y="4454723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Real-time feedback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7614761" y="4921448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3A363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Future: disclaimer &amp; data policy</a:t>
            </a:r>
            <a:endParaRPr lang="en-US" sz="18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2048708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38512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Project Status &amp; Future Features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3815715"/>
            <a:ext cx="179427" cy="351949"/>
          </a:xfrm>
          <a:prstGeom prst="roundRect">
            <a:avLst>
              <a:gd name="adj" fmla="val 20012"/>
            </a:avLst>
          </a:prstGeom>
          <a:solidFill>
            <a:srgbClr val="F3E7D4"/>
          </a:solidFill>
          <a:ln/>
        </p:spPr>
      </p:sp>
      <p:sp>
        <p:nvSpPr>
          <p:cNvPr id="5" name="Text 2"/>
          <p:cNvSpPr/>
          <p:nvPr/>
        </p:nvSpPr>
        <p:spPr>
          <a:xfrm>
            <a:off x="1376124" y="3815715"/>
            <a:ext cx="4107180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Current: AI-powered prototype</a:t>
            </a:r>
            <a:endParaRPr lang="en-US" sz="2200" dirty="0"/>
          </a:p>
        </p:txBody>
      </p:sp>
      <p:sp>
        <p:nvSpPr>
          <p:cNvPr id="6" name="Shape 3"/>
          <p:cNvSpPr/>
          <p:nvPr/>
        </p:nvSpPr>
        <p:spPr>
          <a:xfrm>
            <a:off x="1196697" y="4406979"/>
            <a:ext cx="179427" cy="351949"/>
          </a:xfrm>
          <a:prstGeom prst="roundRect">
            <a:avLst>
              <a:gd name="adj" fmla="val 20012"/>
            </a:avLst>
          </a:prstGeom>
          <a:solidFill>
            <a:srgbClr val="F3E7D4"/>
          </a:solidFill>
          <a:ln/>
        </p:spPr>
      </p:sp>
      <p:sp>
        <p:nvSpPr>
          <p:cNvPr id="7" name="Text 4"/>
          <p:cNvSpPr/>
          <p:nvPr/>
        </p:nvSpPr>
        <p:spPr>
          <a:xfrm>
            <a:off x="1735098" y="4406979"/>
            <a:ext cx="3906202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Future: Full car history access</a:t>
            </a:r>
            <a:endParaRPr lang="en-US" sz="2200" dirty="0"/>
          </a:p>
        </p:txBody>
      </p:sp>
      <p:sp>
        <p:nvSpPr>
          <p:cNvPr id="8" name="Shape 5"/>
          <p:cNvSpPr/>
          <p:nvPr/>
        </p:nvSpPr>
        <p:spPr>
          <a:xfrm>
            <a:off x="1555790" y="4998244"/>
            <a:ext cx="179427" cy="351949"/>
          </a:xfrm>
          <a:prstGeom prst="roundRect">
            <a:avLst>
              <a:gd name="adj" fmla="val 20012"/>
            </a:avLst>
          </a:prstGeom>
          <a:solidFill>
            <a:srgbClr val="F3E7D4"/>
          </a:solidFill>
          <a:ln/>
        </p:spPr>
      </p:sp>
      <p:sp>
        <p:nvSpPr>
          <p:cNvPr id="9" name="Text 6"/>
          <p:cNvSpPr/>
          <p:nvPr/>
        </p:nvSpPr>
        <p:spPr>
          <a:xfrm>
            <a:off x="2094190" y="4998244"/>
            <a:ext cx="3356491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Detect odometer rollback</a:t>
            </a:r>
            <a:endParaRPr lang="en-US" sz="2200" dirty="0"/>
          </a:p>
        </p:txBody>
      </p:sp>
      <p:sp>
        <p:nvSpPr>
          <p:cNvPr id="10" name="Shape 7"/>
          <p:cNvSpPr/>
          <p:nvPr/>
        </p:nvSpPr>
        <p:spPr>
          <a:xfrm>
            <a:off x="1914882" y="5589508"/>
            <a:ext cx="179427" cy="351949"/>
          </a:xfrm>
          <a:prstGeom prst="roundRect">
            <a:avLst>
              <a:gd name="adj" fmla="val 20012"/>
            </a:avLst>
          </a:prstGeom>
          <a:solidFill>
            <a:srgbClr val="F3E7D4"/>
          </a:solidFill>
          <a:ln/>
        </p:spPr>
      </p:sp>
      <p:sp>
        <p:nvSpPr>
          <p:cNvPr id="11" name="Text 8"/>
          <p:cNvSpPr/>
          <p:nvPr/>
        </p:nvSpPr>
        <p:spPr>
          <a:xfrm>
            <a:off x="2453283" y="5589508"/>
            <a:ext cx="3648908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A363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Flag stolen or damaged cars</a:t>
            </a:r>
            <a:endParaRPr lang="en-US" sz="22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2025-05-12T06:55:35Z</dcterms:created>
  <dcterms:modified xsi:type="dcterms:W3CDTF">2025-05-12T06:55:35Z</dcterms:modified>
</cp:coreProperties>
</file>